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176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9771a9c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裂项相消法求和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3873178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上分点5 错位相减法求和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a360ef9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上分点6 绝对值求和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5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0f9e73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公式法求和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e2deba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倒序相加法求和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dd5557c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分组、并项法求和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4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4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8_1#8dfbaca5c?vop=1&amp;pid=8dd5557c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8_1#8dfbaca5c?vop=1&amp;pid=8dd5557c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9_1#f52a513da?vop=1&amp;pid=8dfbaca5c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19_1#f52a513da?vop=1&amp;pid=8dfbaca5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0_1#f52a513da?vop=1&amp;pid=8dfbaca5c&amp;color=0,0,0&amp;vtp=1&amp;bbb=1"/>
              <p:cNvSpPr/>
              <p:nvPr/>
            </p:nvSpPr>
            <p:spPr>
              <a:xfrm>
                <a:off x="832104" y="2290572"/>
                <a:ext cx="10533888" cy="2538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=4(2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+(2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=2[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]+1,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简得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0_1#f52a513da?vop=1&amp;pid=8dfbaca5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538730"/>
              </a:xfrm>
              <a:prstGeom prst="rect">
                <a:avLst/>
              </a:prstGeom>
              <a:blipFill>
                <a:blip r:embed="rId5"/>
                <a:stretch>
                  <a:fillRect l="-1389" b="-5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1_1#4b1d881e3?vop=1&amp;pid=8dfbaca5c&amp;color=0,0,0&amp;vtp=1&amp;bt=1&amp;bbb=1"/>
              <p:cNvSpPr/>
              <p:nvPr/>
            </p:nvSpPr>
            <p:spPr>
              <a:xfrm>
                <a:off x="832104" y="1508760"/>
                <a:ext cx="10533888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+8,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1_1#4b1d881e3?vop=1&amp;pid=8dfbaca5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87400"/>
              </a:xfrm>
              <a:prstGeom prst="rect">
                <a:avLst/>
              </a:prstGeom>
              <a:blipFill>
                <a:blip r:embed="rId3"/>
                <a:stretch>
                  <a:fillRect l="-1389" b="-7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2_1#4b1d881e3?vop=1&amp;pid=8dfbaca5c&amp;color=0,0,0&amp;vtp=1&amp;bbb=1"/>
              <p:cNvSpPr/>
              <p:nvPr/>
            </p:nvSpPr>
            <p:spPr>
              <a:xfrm>
                <a:off x="832104" y="2298700"/>
                <a:ext cx="10533888" cy="24559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−3,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+6,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=[−1+3+7+⋯+(4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−5)]+[14+22+30+⋯+(8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(−1+4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−5)⋅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(14+8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+6)⋅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2_1#4b1d881e3?vop=1&amp;pid=8dfbaca5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8700"/>
                <a:ext cx="10533888" cy="2455926"/>
              </a:xfrm>
              <a:prstGeom prst="rect">
                <a:avLst/>
              </a:prstGeom>
              <a:blipFill>
                <a:blip r:embed="rId4"/>
                <a:stretch>
                  <a:fillRect l="-1389" b="-34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3_1#fb15aa4ad?vop=1&amp;pid=8dd5557c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3_1#fb15aa4ad?vop=1&amp;pid=8dd5557c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4_1#4720f758a?vop=1&amp;pid=fb15aa4ad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4_1#4720f758a?vop=1&amp;pid=fb15aa4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5_1#4720f758a?vop=1&amp;pid=fb15aa4ad&amp;color=0,0,0&amp;vtp=1&amp;bbb=1"/>
              <p:cNvSpPr/>
              <p:nvPr/>
            </p:nvSpPr>
            <p:spPr>
              <a:xfrm>
                <a:off x="832104" y="2290572"/>
                <a:ext cx="10533888" cy="20302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5_1#4720f758a?vop=1&amp;pid=fb15aa4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030286"/>
              </a:xfrm>
              <a:prstGeom prst="rect">
                <a:avLst/>
              </a:prstGeom>
              <a:blipFill>
                <a:blip r:embed="rId5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26_1#a9fb8195c?vop=1&amp;pid=fb15aa4ad&amp;color=0,0,0&amp;vtp=1&amp;bbb=1"/>
              <p:cNvSpPr/>
              <p:nvPr/>
            </p:nvSpPr>
            <p:spPr>
              <a:xfrm>
                <a:off x="832104" y="4351845"/>
                <a:ext cx="10533888" cy="3630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有多少项；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26_1#a9fb8195c?vop=1&amp;pid=fb15aa4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51845"/>
                <a:ext cx="10533888" cy="363093"/>
              </a:xfrm>
              <a:prstGeom prst="rect">
                <a:avLst/>
              </a:prstGeom>
              <a:blipFill>
                <a:blip r:embed="rId6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7_1#a9fb8195c?vop=1&amp;pid=fb15aa4ad&amp;color=0,0,0&amp;vtp=1&amp;bbb=1"/>
              <p:cNvSpPr/>
              <p:nvPr/>
            </p:nvSpPr>
            <p:spPr>
              <a:xfrm>
                <a:off x="832104" y="4721733"/>
                <a:ext cx="10533888" cy="7931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,9,10,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,15，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有8项.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27_1#a9fb8195c?vop=1&amp;pid=fb15aa4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21733"/>
                <a:ext cx="10533888" cy="793115"/>
              </a:xfrm>
              <a:prstGeom prst="rect">
                <a:avLst/>
              </a:prstGeom>
              <a:blipFill>
                <a:blip r:embed="rId7"/>
                <a:stretch>
                  <a:fillRect l="-1389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8_1#9b1ce16cb?vop=1&amp;pid=fb15aa4ad&amp;color=0,0,0&amp;vtp=1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（3）将数列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中的所有项按照从小到大的顺序组成一个新的数列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8_1#9b1ce16cb?vop=1&amp;pid=fb15aa4a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9_1#9b1ce16cb?vop=1&amp;pid=fb15aa4ad&amp;color=0,0,0&amp;vtp=1&amp;bbb=1"/>
              <p:cNvSpPr/>
              <p:nvPr/>
            </p:nvSpPr>
            <p:spPr>
              <a:xfrm>
                <a:off x="832104" y="2292477"/>
                <a:ext cx="10533888" cy="878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=31&gt;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的前20项中数列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有15项，数列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有5项，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=3×15+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15×14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=255+31=286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9_1#9b1ce16cb?vop=1&amp;pid=fb15aa4a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2477"/>
                <a:ext cx="10533888" cy="878840"/>
              </a:xfrm>
              <a:prstGeom prst="rect">
                <a:avLst/>
              </a:prstGeom>
              <a:blipFill>
                <a:blip r:embed="rId4"/>
                <a:stretch>
                  <a:fillRect l="-1389" b="-9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0_1#01f06f09e?vop=1&amp;pid=8dd5557c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记首项为1的数列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0_1#01f06f09e?vop=1&amp;pid=8dd5557c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1_1#d90d557f8?vop=1&amp;pid=01f06f09e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1_1#d90d557f8?vop=1&amp;pid=01f06f0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2_1#d90d557f8?vop=1&amp;pid=01f06f09e&amp;color=0,0,0&amp;vtp=1&amp;bbb=1"/>
              <p:cNvSpPr/>
              <p:nvPr/>
            </p:nvSpPr>
            <p:spPr>
              <a:xfrm>
                <a:off x="832104" y="2290572"/>
                <a:ext cx="10533888" cy="2120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式相减得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是常数列，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2_1#d90d557f8?vop=1&amp;pid=01f06f0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120900"/>
              </a:xfrm>
              <a:prstGeom prst="rect">
                <a:avLst/>
              </a:prstGeom>
              <a:blipFill>
                <a:blip r:embed="rId5"/>
                <a:stretch>
                  <a:fillRect l="-1389" b="-3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3_1#a1cdd3fcf?vop=1&amp;pid=01f06f09e&amp;color=0,0,0&amp;vtp=1&amp;bt=1&amp;bbb=1"/>
              <p:cNvSpPr/>
              <p:nvPr/>
            </p:nvSpPr>
            <p:spPr>
              <a:xfrm>
                <a:off x="832104" y="1508760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3_1#a1cdd3fcf?vop=1&amp;pid=01f06f09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284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4_1#a1cdd3fcf?vop=1&amp;pid=01f06f09e&amp;color=0,0,0&amp;vtp=1&amp;bbb=1"/>
              <p:cNvSpPr/>
              <p:nvPr/>
            </p:nvSpPr>
            <p:spPr>
              <a:xfrm>
                <a:off x="832104" y="1875282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+1−[−4(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−1)+1]=−4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为公差的等差数列.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×(−4)=−2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4_1#a1cdd3fcf?vop=1&amp;pid=01f06f0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095500"/>
              </a:xfrm>
              <a:prstGeom prst="rect">
                <a:avLst/>
              </a:prstGeom>
              <a:blipFill>
                <a:blip r:embed="rId4"/>
                <a:stretch>
                  <a:fillRect l="-1389" b="-40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EX.35_1#01f06f09e?vop=1&amp;pid=8dd5557cf&amp;color=0,0,0&amp;vtp=1&amp;bbb=1&amp;hb=1"/>
              <p:cNvSpPr/>
              <p:nvPr/>
            </p:nvSpPr>
            <p:spPr>
              <a:xfrm>
                <a:off x="832104" y="3971734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的通项公式中出现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不重叠的相邻两项之和组成的新数列是等差数列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方便求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故考虑通过将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并在一起求和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EX.35_1#01f06f09e?vop=1&amp;pid=8dd5557c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71734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r="-121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6_1#ad005a4dd?vop=1&amp;pid=e9771a9c6&amp;color=0,0,0&amp;vtp=1&amp;bt=1&amp;bbb=1"/>
              <p:cNvSpPr/>
              <p:nvPr/>
            </p:nvSpPr>
            <p:spPr>
              <a:xfrm>
                <a:off x="832104" y="1508760"/>
                <a:ext cx="10533888" cy="4683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已知正项数列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6_1#ad005a4dd?vop=1&amp;pid=e9771a9c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68313"/>
              </a:xfrm>
              <a:prstGeom prst="rect">
                <a:avLst/>
              </a:prstGeom>
              <a:blipFill>
                <a:blip r:embed="rId3"/>
                <a:stretch>
                  <a:fillRect l="-1389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7_1#4019aa726?vop=1&amp;pid=ad005a4dd&amp;color=0,0,0&amp;vtp=1&amp;bbb=1"/>
              <p:cNvSpPr/>
              <p:nvPr/>
            </p:nvSpPr>
            <p:spPr>
              <a:xfrm>
                <a:off x="832104" y="1987676"/>
                <a:ext cx="10533888" cy="32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7_1#4019aa726?vop=1&amp;pid=ad005a4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7676"/>
                <a:ext cx="10533888" cy="325755"/>
              </a:xfrm>
              <a:prstGeom prst="rect">
                <a:avLst/>
              </a:prstGeom>
              <a:blipFill>
                <a:blip r:embed="rId4"/>
                <a:stretch>
                  <a:fillRect l="-1389" t="-9434" b="-45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8_1#4019aa726?vop=1&amp;pid=ad005a4dd&amp;color=0,0,0&amp;vtp=1&amp;bbb=1"/>
              <p:cNvSpPr/>
              <p:nvPr/>
            </p:nvSpPr>
            <p:spPr>
              <a:xfrm>
                <a:off x="832104" y="2317114"/>
                <a:ext cx="10533888" cy="1295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【解】在正项数列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，公差为1的等差数列，所以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8_1#4019aa726?vop=1&amp;pid=ad005a4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17114"/>
                <a:ext cx="10533888" cy="1295400"/>
              </a:xfrm>
              <a:prstGeom prst="rect">
                <a:avLst/>
              </a:prstGeom>
              <a:blipFill>
                <a:blip r:embed="rId5"/>
                <a:stretch>
                  <a:fillRect l="-1389" t="-1408" b="-6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39_1#f5371f163?vop=1&amp;pid=ad005a4dd&amp;color=0,0,0&amp;vtp=1&amp;bbb=1"/>
              <p:cNvSpPr/>
              <p:nvPr/>
            </p:nvSpPr>
            <p:spPr>
              <a:xfrm>
                <a:off x="832104" y="3623182"/>
                <a:ext cx="10533888" cy="468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（2）证明：对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39_1#f5371f163?vop=1&amp;pid=ad005a4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23182"/>
                <a:ext cx="10533888" cy="468757"/>
              </a:xfrm>
              <a:prstGeom prst="rect">
                <a:avLst/>
              </a:prstGeom>
              <a:blipFill>
                <a:blip r:embed="rId6"/>
                <a:stretch>
                  <a:fillRect l="-1389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40_1#f5371f163?vop=1&amp;pid=ad005a4dd&amp;color=0,0,0&amp;vtp=1&amp;bbb=1"/>
              <p:cNvSpPr/>
              <p:nvPr/>
            </p:nvSpPr>
            <p:spPr>
              <a:xfrm>
                <a:off x="832104" y="4097908"/>
                <a:ext cx="10533888" cy="172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40_1#f5371f163?vop=1&amp;pid=ad005a4d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97908"/>
                <a:ext cx="10533888" cy="1727200"/>
              </a:xfrm>
              <a:prstGeom prst="rect">
                <a:avLst/>
              </a:prstGeom>
              <a:blipFill>
                <a:blip r:embed="rId7"/>
                <a:stretch>
                  <a:fillRect l="-1389" t="-1056" b="-45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1_1#57f400787?vop=1&amp;pid=e9771a9c6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为等差数列，且公差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41_1#57f400787?vop=1&amp;pid=e9771a9c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2_1#db9e34f6e?vop=1&amp;pid=57f400787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42_1#db9e34f6e?vop=1&amp;pid=57f40078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3_1#db9e34f6e?vop=1&amp;pid=57f400787&amp;color=0,0,0&amp;vtp=1&amp;bbb=1"/>
              <p:cNvSpPr/>
              <p:nvPr/>
            </p:nvSpPr>
            <p:spPr>
              <a:xfrm>
                <a:off x="832104" y="2290572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=12(12+2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−108=(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−18)(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=12+18(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−1)=18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3_1#db9e34f6e?vop=1&amp;pid=57f40078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446655"/>
              </a:xfrm>
              <a:prstGeom prst="rect">
                <a:avLst/>
              </a:prstGeom>
              <a:blipFill>
                <a:blip r:embed="rId5"/>
                <a:stretch>
                  <a:fillRect l="-1389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4_1#056123770?vop=1&amp;pid=57f400787&amp;color=0,0,0&amp;vtp=1&amp;bt=1&amp;bbb=1"/>
              <p:cNvSpPr/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，求证：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4_1#056123770?vop=1&amp;pid=57f40078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5_1#056123770?vop=1&amp;pid=57f400787&amp;color=0,0,0&amp;vtp=1&amp;bbb=1"/>
              <p:cNvSpPr/>
              <p:nvPr/>
            </p:nvSpPr>
            <p:spPr>
              <a:xfrm>
                <a:off x="832104" y="2095500"/>
                <a:ext cx="10533888" cy="222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【证明】由（1）得，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(12+18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(9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(9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+3)−2=9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45_1#056123770?vop=1&amp;pid=57f40078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5500"/>
                <a:ext cx="10533888" cy="2222500"/>
              </a:xfrm>
              <a:prstGeom prst="rect">
                <a:avLst/>
              </a:prstGeom>
              <a:blipFill>
                <a:blip r:embed="rId4"/>
                <a:stretch>
                  <a:fillRect l="-1389" b="-3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EX.46_1#57f400787?vop=1&amp;pid=e9771a9c6&amp;color=0,0,0&amp;vtp=1&amp;bbb=1&amp;hb=1"/>
              <p:cNvSpPr/>
              <p:nvPr/>
            </p:nvSpPr>
            <p:spPr>
              <a:xfrm>
                <a:off x="832104" y="4322318"/>
                <a:ext cx="10533888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的通项公式符合通法攻略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通过裂项相消法求和后证明不等式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项后拆出的系数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EX.46_1#57f400787?vop=1&amp;pid=e9771a9c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22318"/>
                <a:ext cx="10533888" cy="821055"/>
              </a:xfrm>
              <a:prstGeom prst="rect">
                <a:avLst/>
              </a:prstGeom>
              <a:blipFill>
                <a:blip r:embed="rId5"/>
                <a:stretch>
                  <a:fillRect l="-1389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7_1#7ac2119a2?vop=1&amp;pid=e9771a9c6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已知正项数列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47_1#7ac2119a2?vop=1&amp;pid=e9771a9c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8_1#2458e2a24?vop=1&amp;pid=7ac2119a2&amp;color=0,0,0&amp;vtp=1&amp;bbb=1"/>
              <p:cNvSpPr/>
              <p:nvPr/>
            </p:nvSpPr>
            <p:spPr>
              <a:xfrm>
                <a:off x="832104" y="2036001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48_1#2458e2a24?vop=1&amp;pid=7ac2119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001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9_1#2458e2a24?vop=1&amp;pid=7ac2119a2&amp;color=0,0,0&amp;vtp=1&amp;bbb=1"/>
              <p:cNvSpPr/>
              <p:nvPr/>
            </p:nvSpPr>
            <p:spPr>
              <a:xfrm>
                <a:off x="832104" y="2400491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是等比数列，且首项与公比都为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9_1#2458e2a24?vop=1&amp;pid=7ac2119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0491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1389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50_1#8c3c8c079?vop=1&amp;pid=7ac2119a2&amp;color=0,0,0&amp;vtp=1&amp;bbb=1"/>
              <p:cNvSpPr/>
              <p:nvPr/>
            </p:nvSpPr>
            <p:spPr>
              <a:xfrm>
                <a:off x="832104" y="3251010"/>
                <a:ext cx="10533888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50_1#8c3c8c079?vop=1&amp;pid=7ac2119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51010"/>
                <a:ext cx="10533888" cy="558800"/>
              </a:xfrm>
              <a:prstGeom prst="rect">
                <a:avLst/>
              </a:prstGeom>
              <a:blipFill>
                <a:blip r:embed="rId6"/>
                <a:stretch>
                  <a:fillRect l="-1389" b="-9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51_1#8c3c8c079?vop=1&amp;pid=7ac2119a2&amp;color=0,0,0&amp;vtp=1&amp;bbb=1"/>
              <p:cNvSpPr/>
              <p:nvPr/>
            </p:nvSpPr>
            <p:spPr>
              <a:xfrm>
                <a:off x="832104" y="3809810"/>
                <a:ext cx="10533888" cy="17351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+1][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+1]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51_1#8c3c8c079?vop=1&amp;pid=7ac2119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09810"/>
                <a:ext cx="10533888" cy="1735138"/>
              </a:xfrm>
              <a:prstGeom prst="rect">
                <a:avLst/>
              </a:prstGeom>
              <a:blipFill>
                <a:blip r:embed="rId7"/>
                <a:stretch>
                  <a:fillRect l="-1389" b="-45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b1a30428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4b1a30428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数列求和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52_1#7ac2119a2?vop=1&amp;pid=e9771a9c6&amp;color=0,0,0&amp;vtp=1&amp;bt=1&amp;bbb=1&amp;hb=1"/>
          <p:cNvSpPr/>
          <p:nvPr/>
        </p:nvSpPr>
        <p:spPr>
          <a:xfrm>
            <a:off x="832104" y="1508760"/>
            <a:ext cx="10533888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裂项相消法求和的裂项原则及消项规律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裂项原则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一般是前边裂几项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后边就裂几项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直到发现被消去项的规律为止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消项规律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消项后前边剩几项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后边就剩几项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前边剩第几项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后边就剩倒数第几项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注意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利用裂项相消法求和时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既要注意检验通项公式裂项前后是否等价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又要注意求和时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消去了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哪些项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保留了哪些项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切不可漏写未被消去的项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3_1#ae01453db?vop=1&amp;pid=93873178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53_1#ae01453db?vop=1&amp;pid=93873178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54_1#cffb1aa41?vop=1&amp;pid=ae01453db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54_1#cffb1aa41?vop=1&amp;pid=ae01453d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5_1#cffb1aa41?vop=1&amp;pid=ae01453db&amp;color=0,0,0&amp;vtp=1&amp;bbb=1"/>
              <p:cNvSpPr/>
              <p:nvPr/>
            </p:nvSpPr>
            <p:spPr>
              <a:xfrm>
                <a:off x="832104" y="2290572"/>
                <a:ext cx="10533888" cy="12936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55_1#cffb1aa41?vop=1&amp;pid=ae01453d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293686"/>
              </a:xfrm>
              <a:prstGeom prst="rect">
                <a:avLst/>
              </a:prstGeom>
              <a:blipFill>
                <a:blip r:embed="rId5"/>
                <a:stretch>
                  <a:fillRect l="-1389" b="-108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6_1#35d4bce2e?vop=1&amp;pid=ae01453db&amp;color=0,0,0&amp;vtp=1&amp;bt=1&amp;bbb=1"/>
              <p:cNvSpPr/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的第1项和第2项，试求数列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的通项公式及数列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6_1#35d4bce2e?vop=1&amp;pid=ae01453d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blipFill>
                <a:blip r:embed="rId3"/>
                <a:stretch>
                  <a:fillRect l="-1389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7_1#35d4bce2e?vop=1&amp;pid=ae01453db&amp;color=0,0,0&amp;vtp=1&amp;bbb=1&amp;hb=1"/>
              <p:cNvSpPr/>
              <p:nvPr/>
            </p:nvSpPr>
            <p:spPr>
              <a:xfrm>
                <a:off x="832104" y="1863345"/>
                <a:ext cx="10533888" cy="2032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的公差为4，所以数列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=4+4(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式相减得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5_AN.57_1#35d4bce2e?vop=1&amp;pid=ae01453d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345"/>
                <a:ext cx="10533888" cy="2032000"/>
              </a:xfrm>
              <a:prstGeom prst="rect">
                <a:avLst/>
              </a:prstGeom>
              <a:blipFill>
                <a:blip r:embed="rId4"/>
                <a:stretch>
                  <a:fillRect l="-1389" b="-4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EX.58_1#ae01453db?vop=1&amp;pid=938731788&amp;color=0,0,0&amp;vtp=1&amp;bbb=1&amp;hb=1"/>
              <p:cNvSpPr/>
              <p:nvPr/>
            </p:nvSpPr>
            <p:spPr>
              <a:xfrm>
                <a:off x="832104" y="5225797"/>
                <a:ext cx="10533888" cy="74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等比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通过错位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相减法即可求和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EX.58_1#ae01453db?vop=1&amp;pid=93873178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225797"/>
                <a:ext cx="10533888" cy="748030"/>
              </a:xfrm>
              <a:prstGeom prst="rect">
                <a:avLst/>
              </a:prstGeom>
              <a:blipFill>
                <a:blip r:embed="rId5"/>
                <a:stretch>
                  <a:fillRect l="-1389" t="-1626" r="-984" b="-195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57_1#35d4bce2e?vop=1&amp;pid=ae01453db&amp;color=0,0,0&amp;vtp=1&amp;bbb=1&amp;hb=1">
                <a:extLst>
                  <a:ext uri="{FF2B5EF4-FFF2-40B4-BE49-F238E27FC236}">
                    <a16:creationId xmlns:a16="http://schemas.microsoft.com/office/drawing/2014/main" id="{C776CE30-E9A5-0638-1D7D-DE4E1D3B8654}"/>
                  </a:ext>
                </a:extLst>
              </p:cNvPr>
              <p:cNvSpPr/>
              <p:nvPr/>
            </p:nvSpPr>
            <p:spPr>
              <a:xfrm>
                <a:off x="832104" y="3857245"/>
                <a:ext cx="10533888" cy="10160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O_5_AN.57_1#35d4bce2e?vop=1&amp;pid=ae01453db&amp;color=0,0,0&amp;vtp=1&amp;bbb=1&amp;hb=1">
                <a:extLst>
                  <a:ext uri="{FF2B5EF4-FFF2-40B4-BE49-F238E27FC236}">
                    <a16:creationId xmlns:a16="http://schemas.microsoft.com/office/drawing/2014/main" id="{C776CE30-E9A5-0638-1D7D-DE4E1D3B86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57245"/>
                <a:ext cx="10533888" cy="1016000"/>
              </a:xfrm>
              <a:prstGeom prst="rect">
                <a:avLst/>
              </a:prstGeom>
              <a:blipFill>
                <a:blip r:embed="rId6"/>
                <a:stretch>
                  <a:fillRect l="-810" b="-72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57_1#35d4bce2e?vop=1&amp;pid=ae01453db&amp;color=0,0,0&amp;vtp=1&amp;bbb=1&amp;hb=1">
                <a:extLst>
                  <a:ext uri="{FF2B5EF4-FFF2-40B4-BE49-F238E27FC236}">
                    <a16:creationId xmlns:a16="http://schemas.microsoft.com/office/drawing/2014/main" id="{6B7D3FC5-986B-1A4E-AD3A-59C5AC08EA99}"/>
                  </a:ext>
                </a:extLst>
              </p:cNvPr>
              <p:cNvSpPr/>
              <p:nvPr/>
            </p:nvSpPr>
            <p:spPr>
              <a:xfrm>
                <a:off x="832104" y="4860545"/>
                <a:ext cx="10533888" cy="353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57_1#35d4bce2e?vop=1&amp;pid=ae01453db&amp;color=0,0,0&amp;vtp=1&amp;bbb=1&amp;hb=1">
                <a:extLst>
                  <a:ext uri="{FF2B5EF4-FFF2-40B4-BE49-F238E27FC236}">
                    <a16:creationId xmlns:a16="http://schemas.microsoft.com/office/drawing/2014/main" id="{6B7D3FC5-986B-1A4E-AD3A-59C5AC08EA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60545"/>
                <a:ext cx="10533888" cy="353759"/>
              </a:xfrm>
              <a:prstGeom prst="rect">
                <a:avLst/>
              </a:prstGeom>
              <a:blipFill>
                <a:blip r:embed="rId7"/>
                <a:stretch>
                  <a:fillRect l="-1389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9_1#d3d156b06?vop=1&amp;pid=93873178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是公比为2的等比数列，且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59_1#d3d156b06?vop=1&amp;pid=93873178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60_1#b0d29ae16?vop=1&amp;pid=d3d156b06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60_1#b0d29ae16?vop=1&amp;pid=d3d156b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61_1#b0d29ae16?vop=1&amp;pid=d3d156b06&amp;color=0,0,0&amp;vtp=1&amp;bbb=1"/>
              <p:cNvSpPr/>
              <p:nvPr/>
            </p:nvSpPr>
            <p:spPr>
              <a:xfrm>
                <a:off x="832104" y="2290572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的公比为2，所以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×2+1)=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61_1#b0d29ae16?vop=1&amp;pid=d3d156b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772859"/>
              </a:xfrm>
              <a:prstGeom prst="rect">
                <a:avLst/>
              </a:prstGeom>
              <a:blipFill>
                <a:blip r:embed="rId5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2_1#a4be3f01b?vop=1&amp;pid=d3d156b06&amp;color=0,0,0&amp;vtp=1&amp;bt=1&amp;bbb=1"/>
              <p:cNvSpPr/>
              <p:nvPr/>
            </p:nvSpPr>
            <p:spPr>
              <a:xfrm>
                <a:off x="832104" y="1508759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62_1#a4be3f01b?vop=1&amp;pid=d3d156b0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59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3_1#a4be3f01b?vop=1&amp;pid=d3d156b06&amp;color=0,0,0&amp;vtp=1&amp;bbb=1"/>
              <p:cNvSpPr/>
              <p:nvPr/>
            </p:nvSpPr>
            <p:spPr>
              <a:xfrm>
                <a:off x="832104" y="2095500"/>
                <a:ext cx="10533888" cy="3903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63_1#a4be3f01b?vop=1&amp;pid=d3d156b0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5500"/>
                <a:ext cx="10533888" cy="3903853"/>
              </a:xfrm>
              <a:prstGeom prst="rect">
                <a:avLst/>
              </a:prstGeom>
              <a:blipFill>
                <a:blip r:embed="rId4"/>
                <a:stretch>
                  <a:fillRect l="-1389" t="-469" b="-21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4_1#cbaf7aabf?vop=1&amp;pid=ea360ef97&amp;color=0,0,0&amp;vtp=1&amp;bt=1&amp;bbb=1&amp;hb=1"/>
              <p:cNvSpPr/>
              <p:nvPr/>
            </p:nvSpPr>
            <p:spPr>
              <a:xfrm>
                <a:off x="832104" y="1508760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64_1#cbaf7aabf?vop=1&amp;pid=ea360ef9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2859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65_1#6216436ce?vop=1&amp;pid=cbaf7aabf&amp;color=0,0,0&amp;vtp=1&amp;bbb=1"/>
              <p:cNvSpPr/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65_1#6216436ce?vop=1&amp;pid=cbaf7aab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66_1#6216436ce?vop=1&amp;pid=cbaf7aabf&amp;color=0,0,0&amp;vtp=1&amp;bbb=1"/>
              <p:cNvSpPr/>
              <p:nvPr/>
            </p:nvSpPr>
            <p:spPr>
              <a:xfrm>
                <a:off x="832104" y="2707767"/>
                <a:ext cx="10533888" cy="11920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，也符合上式，故数列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是首项为1，公比为2的等比数列，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66_1#6216436ce?vop=1&amp;pid=cbaf7aab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767"/>
                <a:ext cx="10533888" cy="1192086"/>
              </a:xfrm>
              <a:prstGeom prst="rect">
                <a:avLst/>
              </a:prstGeom>
              <a:blipFill>
                <a:blip r:embed="rId5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7_1#4719706d0?vop=1&amp;pid=cbaf7aabf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67_1#4719706d0?vop=1&amp;pid=cbaf7aab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8_1#4719706d0?vop=1&amp;pid=cbaf7aabf&amp;color=0,0,0&amp;vtp=1&amp;bbb=1&amp;hb=1"/>
              <p:cNvSpPr/>
              <p:nvPr/>
            </p:nvSpPr>
            <p:spPr>
              <a:xfrm>
                <a:off x="832104" y="1875282"/>
                <a:ext cx="10533888" cy="3187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=−9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=−9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也符合上式，所以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提示：根据数列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的通项公式研究数列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各项正负情况，进而求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|}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≤5,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−10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+50,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≥6,</m:t>
                            </m:r>
                          </m:e>
                        </m:eqArr>
                      </m:e>
                    </m:d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68_1#4719706d0?vop=1&amp;pid=cbaf7aab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187700"/>
              </a:xfrm>
              <a:prstGeom prst="rect">
                <a:avLst/>
              </a:prstGeom>
              <a:blipFill>
                <a:blip r:embed="rId4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bb239517a?vop=1&amp;pid=00f9e7353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等于(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_1#bb239517a?vop=1&amp;pid=00f9e735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bb239517a.bracket?vop=1&amp;pid=00f9e7353&amp;color=0,0,0&amp;vpa=1&amp;vtp=1"/>
          <p:cNvSpPr/>
          <p:nvPr/>
        </p:nvSpPr>
        <p:spPr>
          <a:xfrm>
            <a:off x="8620093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bb239517a.choices?vop=1&amp;pid=00f9e7353&amp;color=0,0,0&amp;vtp=1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4422" algn="l"/>
                    <a:tab pos="5368544" algn="l"/>
                    <a:tab pos="81353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bb239517a.choices?vop=1&amp;pid=00f9e735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bb239517a?vop=1&amp;pid=00f9e7353&amp;color=0,0,0&amp;vtp=1&amp;bbb=1"/>
              <p:cNvSpPr/>
              <p:nvPr/>
            </p:nvSpPr>
            <p:spPr>
              <a:xfrm>
                <a:off x="832104" y="2278380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提示：由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3_1#bb239517a?vop=1&amp;pid=00f9e735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380"/>
                <a:ext cx="10533888" cy="1676400"/>
              </a:xfrm>
              <a:prstGeom prst="rect">
                <a:avLst/>
              </a:prstGeom>
              <a:blipFill>
                <a:blip r:embed="rId5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943328e8b?vop=1&amp;pid=00f9e7353&amp;color=0,0,0&amp;vtp=1&amp;bt=1&amp;bbb=1&amp;hb=1"/>
              <p:cNvSpPr/>
              <p:nvPr/>
            </p:nvSpPr>
            <p:spPr>
              <a:xfrm>
                <a:off x="832104" y="1508760"/>
                <a:ext cx="10533888" cy="1465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高二学生小张计划将每年的压岁钱存入银行，从2025年起，每年3月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1日到银行新存入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000元（一年定期），若年利率为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保持不变，且每年到期存款均自动转为新的一年定期，到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2035年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月1日将之前所有存款及利息全部取回，他可取回的钱约为（参考数据：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≈1.195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≈1.219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≈1.243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943328e8b?vop=1&amp;pid=00f9e735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465580"/>
              </a:xfrm>
              <a:prstGeom prst="rect">
                <a:avLst/>
              </a:prstGeom>
              <a:blipFill>
                <a:blip r:embed="rId3"/>
                <a:stretch>
                  <a:fillRect l="-1389" t="-833" r="-463" b="-9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943328e8b.bracket?vop=1&amp;pid=00f9e7353&amp;color=0,0,0&amp;vpa=2&amp;vtp=1"/>
          <p:cNvSpPr/>
          <p:nvPr/>
        </p:nvSpPr>
        <p:spPr>
          <a:xfrm>
            <a:off x="4428204" y="2638616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4_2#943328e8b.choices?vop=1&amp;pid=00f9e7353&amp;color=0,0,0&amp;vtp=1&amp;bbb=1"/>
          <p:cNvSpPr/>
          <p:nvPr/>
        </p:nvSpPr>
        <p:spPr>
          <a:xfrm>
            <a:off x="832104" y="2971293"/>
            <a:ext cx="10533888" cy="33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9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2.5万元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2.0万元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2.2万元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2.6万元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943328e8b?vop=1&amp;pid=00f9e7353&amp;color=0,0,0&amp;vtp=1&amp;bbb=1&amp;hb=1"/>
              <p:cNvSpPr/>
              <p:nvPr/>
            </p:nvSpPr>
            <p:spPr>
              <a:xfrm>
                <a:off x="832104" y="3310573"/>
                <a:ext cx="10533888" cy="1905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【解析】由题意，2025年存的2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000元共存了10年，本息和为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0.2×(1+0.02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年存的2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000元共存了9年，本息和为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0.2×(1+0.02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itchFamily="34" charset="-122"/>
                    <a:cs typeface="微软雅黑" pitchFamily="34" charset="-120"/>
                  </a:rPr>
                  <a:t>…</a:t>
                </a:r>
                <a:endParaRPr lang="en-US" altLang="zh-CN" dirty="0">
                  <a:latin typeface="微软雅黑" panose="020B0503020204020204" pitchFamily="34" charset="-122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034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年存的2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000元共存了1年，本息和为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0.2×(1+0.02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2035年3月1日将之前所有存款及利息全部取回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，他可取回的钱为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C_4_AS.6_1#943328e8b?vop=1&amp;pid=00f9e735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10573"/>
                <a:ext cx="10533888" cy="1905000"/>
              </a:xfrm>
              <a:prstGeom prst="rect">
                <a:avLst/>
              </a:prstGeom>
              <a:blipFill>
                <a:blip r:embed="rId4"/>
                <a:stretch>
                  <a:fillRect l="-1389" t="-639" b="-54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6_1#943328e8b?vop=1&amp;pid=00f9e7353&amp;color=0,0,0&amp;vtp=1&amp;bbb=1&amp;hb=1">
                <a:extLst>
                  <a:ext uri="{FF2B5EF4-FFF2-40B4-BE49-F238E27FC236}">
                    <a16:creationId xmlns:a16="http://schemas.microsoft.com/office/drawing/2014/main" id="{284DB5CB-8AC3-EAC8-5686-4D7D59EECDF4}"/>
                  </a:ext>
                </a:extLst>
              </p:cNvPr>
              <p:cNvSpPr/>
              <p:nvPr/>
            </p:nvSpPr>
            <p:spPr>
              <a:xfrm>
                <a:off x="832104" y="5177473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0.2×(1+0.02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+0.2×(1+0.02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+⋯+0.2×(1+0.02)=0.2×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1.02×(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1.02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1.02−1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≈0.2×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1.02×(1.219−1)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=2.233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8≈2.2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（万元），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6_1#943328e8b?vop=1&amp;pid=00f9e7353&amp;color=0,0,0&amp;vtp=1&amp;bbb=1&amp;hb=1">
                <a:extLst>
                  <a:ext uri="{FF2B5EF4-FFF2-40B4-BE49-F238E27FC236}">
                    <a16:creationId xmlns:a16="http://schemas.microsoft.com/office/drawing/2014/main" id="{284DB5CB-8AC3-EAC8-5686-4D7D59EECD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177473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521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025788f9e?vop=1&amp;pid=5e2debaf2&amp;color=0,0,0&amp;vtp=1&amp;bt=1&amp;bbb=1&amp;hb=1"/>
              <p:cNvSpPr/>
              <p:nvPr/>
            </p:nvSpPr>
            <p:spPr>
              <a:xfrm>
                <a:off x="832104" y="150876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数学家高斯在年幼时，对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1+2+3+⋯+100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的求和运算提出了倒序相加法的原理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，该原理由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所给数据前后对应项的和呈现一定的规律推导得出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，因此，此方法也被称为高斯算法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.现有函数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7_1#025788f9e?vop=1&amp;pid=5e2debaf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257300"/>
              </a:xfrm>
              <a:prstGeom prst="rect">
                <a:avLst/>
              </a:prstGeom>
              <a:blipFill>
                <a:blip r:embed="rId3"/>
                <a:stretch>
                  <a:fillRect l="-1389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025788f9e.bracket?vop=1&amp;pid=5e2debaf2&amp;color=0,0,0&amp;vpa=3&amp;vtp=1"/>
          <p:cNvSpPr/>
          <p:nvPr/>
        </p:nvSpPr>
        <p:spPr>
          <a:xfrm>
            <a:off x="7365778" y="260553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4_BD.7_2#025788f9e.choices?vop=1&amp;pid=5e2debaf2&amp;color=0,0,0&amp;vtp=1&amp;bbb=1"/>
          <p:cNvSpPr/>
          <p:nvPr/>
        </p:nvSpPr>
        <p:spPr>
          <a:xfrm>
            <a:off x="832104" y="2771266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012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9_1#025788f9e?vop=1&amp;pid=5e2debaf2&amp;color=0,0,0&amp;vtp=1&amp;bbb=1"/>
              <p:cNvSpPr/>
              <p:nvPr/>
            </p:nvSpPr>
            <p:spPr>
              <a:xfrm>
                <a:off x="832104" y="3135756"/>
                <a:ext cx="10533888" cy="5705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根据给定函数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可用倒序相加法求和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9_1#025788f9e?vop=1&amp;pid=5e2debaf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35756"/>
                <a:ext cx="10533888" cy="570548"/>
              </a:xfrm>
              <a:prstGeom prst="rect">
                <a:avLst/>
              </a:prstGeom>
              <a:blipFill>
                <a:blip r:embed="rId4"/>
                <a:stretch>
                  <a:fillRect l="-1389" b="-1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025788f9e?vop=1&amp;pid=5e2debaf2&amp;color=0,0,0&amp;vtp=1&amp;bt=1&amp;bbb=1&amp;hb=1"/>
              <p:cNvSpPr/>
              <p:nvPr/>
            </p:nvSpPr>
            <p:spPr>
              <a:xfrm>
                <a:off x="832104" y="1508760"/>
                <a:ext cx="10533888" cy="236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4+2×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式相加得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)]+⋯+[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groupChr>
                          <m:groupChrPr>
                            <m:chr m:val="⏟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groupChrPr>
                          <m:e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1+1+1+⋯+1=</m:t>
                            </m:r>
                          </m:e>
                        </m:groupChr>
                      </m:e>
                      <m:li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024个1</m:t>
                        </m:r>
                      </m:lim>
                    </m:limLow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0_1#025788f9e?vop=1&amp;pid=5e2debaf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362200"/>
              </a:xfrm>
              <a:prstGeom prst="rect">
                <a:avLst/>
              </a:prstGeom>
              <a:blipFill>
                <a:blip r:embed="rId3"/>
                <a:stretch>
                  <a:fillRect l="-1389" r="-579" b="-46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1_1#9d9c585e2?vop=1&amp;pid=5e2debaf2&amp;color=0,0,0&amp;vtp=1&amp;bt=1&amp;bbb=1"/>
              <p:cNvSpPr/>
              <p:nvPr/>
            </p:nvSpPr>
            <p:spPr>
              <a:xfrm>
                <a:off x="832104" y="1508760"/>
                <a:ext cx="10533888" cy="5268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5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1_1#9d9c585e2?vop=1&amp;pid=5e2debaf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6860"/>
              </a:xfrm>
              <a:prstGeom prst="rect">
                <a:avLst/>
              </a:prstGeom>
              <a:blipFill>
                <a:blip r:embed="rId3"/>
                <a:stretch>
                  <a:fillRect l="-1389" b="-26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2_1#9d9c585e2.blank?vop=1&amp;pid=5e2debaf2&amp;color=0,0,0&amp;vpa=4&amp;vtp=1&amp;bbb=1&amp;rh=30.85"/>
              <p:cNvSpPr/>
              <p:nvPr/>
            </p:nvSpPr>
            <p:spPr>
              <a:xfrm>
                <a:off x="10343769" y="1590993"/>
                <a:ext cx="555625" cy="3917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2_1#9d9c585e2.blank?vop=1&amp;pid=5e2debaf2&amp;color=0,0,0&amp;vpa=4&amp;vtp=1&amp;bbb=1&amp;rh=30.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3769" y="1590993"/>
                <a:ext cx="555625" cy="391795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3_1#9d9c585e2?vop=1&amp;pid=5e2debaf2&amp;color=0,0,0&amp;vtp=1&amp;bbb=1&amp;hb=1"/>
              <p:cNvSpPr/>
              <p:nvPr/>
            </p:nvSpPr>
            <p:spPr>
              <a:xfrm>
                <a:off x="832104" y="2043494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=⋯=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13_1#9d9c585e2?vop=1&amp;pid=5e2debaf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43494"/>
                <a:ext cx="10533888" cy="2095500"/>
              </a:xfrm>
              <a:prstGeom prst="rect">
                <a:avLst/>
              </a:prstGeom>
              <a:blipFill>
                <a:blip r:embed="rId5"/>
                <a:stretch>
                  <a:fillRect l="-1389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4_1#24c8000a2?vop=1&amp;pid=5e2debaf2&amp;color=0,0,0&amp;vtp=1&amp;bt=1&amp;bbb=1&amp;hb=1"/>
              <p:cNvSpPr/>
              <p:nvPr/>
            </p:nvSpPr>
            <p:spPr>
              <a:xfrm>
                <a:off x="832104" y="1508760"/>
                <a:ext cx="10533888" cy="9427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4_1#24c8000a2?vop=1&amp;pid=5e2debaf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42721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5_1#24c8000a2.blank?vop=1&amp;pid=5e2debaf2&amp;color=0,0,0&amp;vpa=5&amp;vtp=1&amp;bbb=1&amp;rh=30.85"/>
              <p:cNvSpPr/>
              <p:nvPr/>
            </p:nvSpPr>
            <p:spPr>
              <a:xfrm>
                <a:off x="5450396" y="1940432"/>
                <a:ext cx="555625" cy="3917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5_1#24c8000a2.blank?vop=1&amp;pid=5e2debaf2&amp;color=0,0,0&amp;vpa=5&amp;vtp=1&amp;bbb=1&amp;rh=30.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0396" y="1940432"/>
                <a:ext cx="555625" cy="391795"/>
              </a:xfrm>
              <a:prstGeom prst="rect">
                <a:avLst/>
              </a:prstGeom>
              <a:blipFill>
                <a:blip r:embed="rId4"/>
                <a:stretch>
                  <a:fillRect b="-13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6_1#24c8000a2?vop=1&amp;pid=5e2debaf2&amp;color=0,0,0&amp;vtp=1&amp;bbb=1"/>
              <p:cNvSpPr/>
              <p:nvPr/>
            </p:nvSpPr>
            <p:spPr>
              <a:xfrm>
                <a:off x="832104" y="2461259"/>
                <a:ext cx="10533888" cy="24019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，故对任意的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16_1#24c8000a2?vop=1&amp;pid=5e2debaf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61259"/>
                <a:ext cx="10533888" cy="2401951"/>
              </a:xfrm>
              <a:prstGeom prst="rect">
                <a:avLst/>
              </a:prstGeom>
              <a:blipFill>
                <a:blip r:embed="rId5"/>
                <a:stretch>
                  <a:fillRect l="-1389" b="-3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6_2#24c8000a2?vop=1&amp;pid=5e2debaf2&amp;color=0,0,0&amp;mp=1&amp;vtp=1&amp;bt=1&amp;bbb=1&amp;hb=1"/>
              <p:cNvSpPr/>
              <p:nvPr/>
            </p:nvSpPr>
            <p:spPr>
              <a:xfrm>
                <a:off x="832104" y="1508760"/>
                <a:ext cx="10533888" cy="28634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)]+⋯+[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025×1=2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16_2#24c8000a2?vop=1&amp;pid=5e2debaf2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63406"/>
              </a:xfrm>
              <a:prstGeom prst="rect">
                <a:avLst/>
              </a:prstGeom>
              <a:blipFill>
                <a:blip r:embed="rId3"/>
                <a:stretch>
                  <a:fillRect l="-1389" b="-2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EX.17_1#24c8000a2?vop=1&amp;pid=5e2debaf2&amp;color=0,0,0&amp;vtp=1&amp;bbb=1&amp;hb=1"/>
              <p:cNvSpPr/>
              <p:nvPr/>
            </p:nvSpPr>
            <p:spPr>
              <a:xfrm>
                <a:off x="832104" y="4372356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题目已知数列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是分奇偶项表示的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并且求出数列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中的奇数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项和偶数项都是等差数列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分组求和即可得到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4_EX.17_1#24c8000a2?vop=1&amp;pid=5e2debaf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72356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r="-133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3304</Words>
  <Application>Microsoft Office PowerPoint</Application>
  <PresentationFormat>宽屏</PresentationFormat>
  <Paragraphs>204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2025-10-22T07:05:41Z</dcterms:created>
  <dcterms:modified xsi:type="dcterms:W3CDTF">2025-10-22T07:09:58Z</dcterms:modified>
  <cp:category/>
  <cp:contentStatus/>
</cp:coreProperties>
</file>